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3" r:id="rId6"/>
    <p:sldId id="264" r:id="rId7"/>
    <p:sldId id="259" r:id="rId8"/>
    <p:sldId id="261" r:id="rId9"/>
    <p:sldId id="266" r:id="rId10"/>
    <p:sldId id="267" r:id="rId11"/>
    <p:sldId id="269" r:id="rId12"/>
    <p:sldId id="271" r:id="rId13"/>
    <p:sldId id="273" r:id="rId14"/>
    <p:sldId id="275" r:id="rId15"/>
    <p:sldId id="277" r:id="rId16"/>
    <p:sldId id="280" r:id="rId17"/>
    <p:sldId id="281" r:id="rId18"/>
    <p:sldId id="283" r:id="rId19"/>
    <p:sldId id="285" r:id="rId20"/>
    <p:sldId id="287" r:id="rId21"/>
    <p:sldId id="288" r:id="rId22"/>
    <p:sldId id="290" r:id="rId23"/>
    <p:sldId id="292" r:id="rId24"/>
    <p:sldId id="295" r:id="rId25"/>
    <p:sldId id="298" r:id="rId26"/>
    <p:sldId id="299" r:id="rId27"/>
    <p:sldId id="300" r:id="rId28"/>
    <p:sldId id="297" r:id="rId29"/>
    <p:sldId id="303" r:id="rId30"/>
  </p:sldIdLst>
  <p:sldSz cx="14630400" cy="8229600"/>
  <p:notesSz cx="8229600" cy="14630400"/>
  <p:embeddedFontLst>
    <p:embeddedFont>
      <p:font typeface="Inter" panose="02000503000000020004" pitchFamily="34" charset="-122"/>
      <p:bold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Calibri Light" panose="020F0302020204030204" charset="0"/>
      <p:regular r:id="rId39"/>
      <p:italic r:id="rId40"/>
    </p:embeddedFont>
    <p:embeddedFont>
      <p:font typeface="Consolas" panose="020B0609020204030204" pitchFamily="34" charset="-122"/>
      <p:regular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8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30399" cy="82296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60"/>
          </a:p>
        </p:txBody>
      </p:sp>
      <p:sp>
        <p:nvSpPr>
          <p:cNvPr id="82" name="椭圆 8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flipH="1">
            <a:off x="2586990" y="1750206"/>
            <a:ext cx="2116074" cy="211607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"/>
                </a:schemeClr>
              </a:gs>
              <a:gs pos="89000">
                <a:schemeClr val="accent1">
                  <a:lumMod val="40000"/>
                  <a:lumOff val="60000"/>
                  <a:alpha val="60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160">
              <a:sym typeface="+mn-lt"/>
            </a:endParaRPr>
          </a:p>
        </p:txBody>
      </p:sp>
      <p:sp>
        <p:nvSpPr>
          <p:cNvPr id="10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12330682" y="0"/>
            <a:ext cx="1788415" cy="969112"/>
          </a:xfrm>
          <a:custGeom>
            <a:avLst/>
            <a:gdLst>
              <a:gd name="connsiteX0" fmla="*/ 1484054 w 1490346"/>
              <a:gd name="connsiteY0" fmla="*/ 0 h 807593"/>
              <a:gd name="connsiteX1" fmla="*/ 6292 w 1490346"/>
              <a:gd name="connsiteY1" fmla="*/ 0 h 807593"/>
              <a:gd name="connsiteX2" fmla="*/ 0 w 1490346"/>
              <a:gd name="connsiteY2" fmla="*/ 62420 h 807593"/>
              <a:gd name="connsiteX3" fmla="*/ 745173 w 1490346"/>
              <a:gd name="connsiteY3" fmla="*/ 807593 h 807593"/>
              <a:gd name="connsiteX4" fmla="*/ 1490346 w 1490346"/>
              <a:gd name="connsiteY4" fmla="*/ 62420 h 8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346" h="807593">
                <a:moveTo>
                  <a:pt x="1484054" y="0"/>
                </a:moveTo>
                <a:lnTo>
                  <a:pt x="6292" y="0"/>
                </a:lnTo>
                <a:lnTo>
                  <a:pt x="0" y="62420"/>
                </a:lnTo>
                <a:cubicBezTo>
                  <a:pt x="0" y="473968"/>
                  <a:pt x="333625" y="807593"/>
                  <a:pt x="745173" y="807593"/>
                </a:cubicBezTo>
                <a:cubicBezTo>
                  <a:pt x="1156721" y="807593"/>
                  <a:pt x="1490346" y="473968"/>
                  <a:pt x="1490346" y="6242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10000"/>
                </a:schemeClr>
              </a:gs>
              <a:gs pos="89000">
                <a:schemeClr val="accent1">
                  <a:alpha val="25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cxnSp>
        <p:nvCxnSpPr>
          <p:cNvPr id="22" name="直接连接符 21"/>
          <p:cNvCxnSpPr/>
          <p:nvPr>
            <p:custDataLst>
              <p:tags r:id="rId5"/>
            </p:custDataLst>
          </p:nvPr>
        </p:nvCxnSpPr>
        <p:spPr>
          <a:xfrm>
            <a:off x="1005078" y="721614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6"/>
            </p:custDataLst>
          </p:nvPr>
        </p:nvCxnSpPr>
        <p:spPr>
          <a:xfrm>
            <a:off x="1005078" y="791718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1005078" y="861822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6642" y="7475220"/>
            <a:ext cx="184404" cy="184404"/>
          </a:xfrm>
          <a:prstGeom prst="rect">
            <a:avLst/>
          </a:prstGeom>
        </p:spPr>
      </p:pic>
      <p:pic>
        <p:nvPicPr>
          <p:cNvPr id="58" name="图片 57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05078" y="7475220"/>
            <a:ext cx="184404" cy="184404"/>
          </a:xfrm>
          <a:prstGeom prst="rect">
            <a:avLst/>
          </a:prstGeom>
        </p:spPr>
      </p:pic>
      <p:sp>
        <p:nvSpPr>
          <p:cNvPr id="18" name="矩形: 圆顶角 12"/>
          <p:cNvSpPr/>
          <p:nvPr>
            <p:custDataLst>
              <p:tags r:id="rId14"/>
            </p:custDataLst>
          </p:nvPr>
        </p:nvSpPr>
        <p:spPr>
          <a:xfrm rot="18900000" flipH="1">
            <a:off x="9615678" y="1248156"/>
            <a:ext cx="2463546" cy="458571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chemeClr val="lt1"/>
              </a:solidFill>
            </a:endParaRPr>
          </a:p>
        </p:txBody>
      </p:sp>
      <p:sp>
        <p:nvSpPr>
          <p:cNvPr id="19" name="矩形: 圆顶角 13"/>
          <p:cNvSpPr/>
          <p:nvPr>
            <p:custDataLst>
              <p:tags r:id="rId15"/>
            </p:custDataLst>
          </p:nvPr>
        </p:nvSpPr>
        <p:spPr>
          <a:xfrm rot="8100000" flipH="1">
            <a:off x="9247632" y="2719578"/>
            <a:ext cx="2463546" cy="464896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6">
                  <a:lumMod val="20000"/>
                  <a:lumOff val="80000"/>
                  <a:alpha val="0"/>
                </a:schemeClr>
              </a:gs>
              <a:gs pos="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6"/>
            </p:custDataLst>
          </p:nvPr>
        </p:nvSpPr>
        <p:spPr>
          <a:xfrm>
            <a:off x="1005078" y="3008412"/>
            <a:ext cx="8753856" cy="121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720" b="1" i="0" u="none" strike="noStrike" kern="1200" cap="none" spc="0" normalizeH="0" baseline="0" noProof="1" dirty="0">
                <a:gradFill>
                  <a:gsLst>
                    <a:gs pos="20000">
                      <a:schemeClr val="accent2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05078" y="4786752"/>
            <a:ext cx="2332800" cy="5487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92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9765" y="520065"/>
            <a:ext cx="9890125" cy="1116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Final defense on Industrial II  project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Box 7"/>
          <p:cNvSpPr txBox="1"/>
          <p:nvPr/>
        </p:nvSpPr>
        <p:spPr>
          <a:xfrm>
            <a:off x="3192780" y="3931285"/>
            <a:ext cx="928306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dirty="0" smtClean="0">
                <a:sym typeface="+mn-ea"/>
              </a:rPr>
              <a:t>                                         </a:t>
            </a:r>
            <a:r>
              <a:rPr lang="en-US" sz="2000" dirty="0" smtClean="0">
                <a:sym typeface="+mn-ea"/>
              </a:rPr>
              <a:t>   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Hawassa University 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Institute of Technology , Faculty of Informatics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</a:t>
            </a:r>
            <a:r>
              <a:rPr lang="en-US" sz="36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Department of Computer Science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45" y="520065"/>
            <a:ext cx="2411730" cy="1947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6135" y="1200864"/>
            <a:ext cx="946404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Database Structure &amp; Relationships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13861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MySQL Used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Normalized tables for efficiency.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Naming Convention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481304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snake_case for tables/columns.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1764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Primary Keys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1304" y="5666899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Always end with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_id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4995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Foreign Keys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793790" y="5485448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altLang="en-GB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to maintain relationships</a:t>
            </a:r>
            <a:endParaRPr lang="en-US" altLang="en-GB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Ensure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orders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to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users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and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menu_items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to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lounges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relationships.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98700" y="1075690"/>
            <a:ext cx="1153795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Coding Workflow &amp; Testing 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68550" y="2790190"/>
            <a:ext cx="3980180" cy="4502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Feature </a:t>
            </a: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Testing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13574" y="33764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Tested with Postman, MySQL Workbench, and Browser.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27910" y="3966210"/>
            <a:ext cx="43611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Collaborative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513495" y="44565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Used Pair Programming and code reviews.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64410" y="5046345"/>
            <a:ext cx="47650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Connectivity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13415" y="55367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Frontend &amp; Backend connected via Axios.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5"/>
          <p:cNvSpPr/>
          <p:nvPr/>
        </p:nvSpPr>
        <p:spPr>
          <a:xfrm>
            <a:off x="7123867" y="716216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7" name="Shape 5"/>
          <p:cNvSpPr/>
          <p:nvPr/>
        </p:nvSpPr>
        <p:spPr>
          <a:xfrm>
            <a:off x="7123867" y="247459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8" name="Text 6"/>
          <p:cNvSpPr/>
          <p:nvPr/>
        </p:nvSpPr>
        <p:spPr>
          <a:xfrm>
            <a:off x="7187625" y="250644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1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3820835" y="527209"/>
            <a:ext cx="6988135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Testing Objectives &amp; Core Modules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47574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Ensured the system is bug-free and meets all requirements.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11085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Manual testing done both  for frontend and backend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3770" y="2474595"/>
            <a:ext cx="22860" cy="5079206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6" name="Shape 4"/>
          <p:cNvSpPr/>
          <p:nvPr/>
        </p:nvSpPr>
        <p:spPr>
          <a:xfrm>
            <a:off x="6636425" y="265449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9" name="Text 7"/>
          <p:cNvSpPr/>
          <p:nvPr/>
        </p:nvSpPr>
        <p:spPr>
          <a:xfrm>
            <a:off x="4338161" y="2533055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User Authentication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900839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Login/logout functionality.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83673" y="3675102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2" name="Shape 10"/>
          <p:cNvSpPr/>
          <p:nvPr/>
        </p:nvSpPr>
        <p:spPr>
          <a:xfrm>
            <a:off x="7123867" y="3495199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3" name="Text 11"/>
          <p:cNvSpPr/>
          <p:nvPr/>
        </p:nvSpPr>
        <p:spPr>
          <a:xfrm>
            <a:off x="7187625" y="3527048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2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65783" y="355365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Menu Management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165783" y="3921443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Item creation and updates.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636425" y="4554855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7" name="Shape 15"/>
          <p:cNvSpPr/>
          <p:nvPr/>
        </p:nvSpPr>
        <p:spPr>
          <a:xfrm>
            <a:off x="7123867" y="4374952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8" name="Text 16"/>
          <p:cNvSpPr/>
          <p:nvPr/>
        </p:nvSpPr>
        <p:spPr>
          <a:xfrm>
            <a:off x="7187625" y="4406801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3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38161" y="4433411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Order Processing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801195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Cart and order flow.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83673" y="543460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2" name="Shape 20"/>
          <p:cNvSpPr/>
          <p:nvPr/>
        </p:nvSpPr>
        <p:spPr>
          <a:xfrm>
            <a:off x="7123867" y="5254704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3" name="Text 21"/>
          <p:cNvSpPr/>
          <p:nvPr/>
        </p:nvSpPr>
        <p:spPr>
          <a:xfrm>
            <a:off x="7187625" y="528655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4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165783" y="5313164"/>
            <a:ext cx="219825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Feedback Submission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65783" y="5680948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Collection and display.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636425" y="6314361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7" name="Shape 25"/>
          <p:cNvSpPr/>
          <p:nvPr/>
        </p:nvSpPr>
        <p:spPr>
          <a:xfrm>
            <a:off x="7123867" y="613445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8" name="Text 26"/>
          <p:cNvSpPr/>
          <p:nvPr/>
        </p:nvSpPr>
        <p:spPr>
          <a:xfrm>
            <a:off x="7187625" y="616630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5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338161" y="619291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Admin Functions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560701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Management tools.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31" name="Text 21"/>
          <p:cNvSpPr/>
          <p:nvPr/>
        </p:nvSpPr>
        <p:spPr>
          <a:xfrm>
            <a:off x="7187625" y="719409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Shape 19"/>
          <p:cNvSpPr/>
          <p:nvPr/>
        </p:nvSpPr>
        <p:spPr>
          <a:xfrm>
            <a:off x="7422713" y="7336433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33" name="Text Box 32"/>
          <p:cNvSpPr txBox="1"/>
          <p:nvPr/>
        </p:nvSpPr>
        <p:spPr>
          <a:xfrm>
            <a:off x="7811135" y="7193280"/>
            <a:ext cx="6819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&amp; API connectivity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21225" y="615315"/>
            <a:ext cx="7124065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spcAft>
                <a:spcPct val="60000"/>
              </a:spcAft>
            </a:pPr>
            <a:r>
              <a:rPr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 Case Design</a:t>
            </a:r>
            <a:endParaRPr sz="36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/>
              <a:buNone/>
            </a:pPr>
            <a:endParaRPr lang="en-US" sz="3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7212" y="164711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913" y="2055991"/>
            <a:ext cx="334566" cy="418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92183" y="209081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Login Tests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92183" y="257313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Valid, empty fields, wrong credentials.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67212" y="300918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13" y="3418066"/>
            <a:ext cx="334566" cy="418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92183" y="345289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Order Tests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92183" y="393521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Add to cart, submit order, empty cart.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67212" y="437126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13" y="4413111"/>
            <a:ext cx="334566" cy="4182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2183" y="444793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Lounge Staff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992183" y="493025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Add/edit menu items.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267212" y="573333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13" y="5775186"/>
            <a:ext cx="334566" cy="4182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92183" y="581001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Feedback &amp; Reports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992183" y="629233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Submit feedback, view analytics.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282065" y="1305560"/>
            <a:ext cx="9606915" cy="713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GB" sz="28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We designed test cases using valid and invalid inputs to simulate real user behavior</a:t>
            </a:r>
            <a:endParaRPr lang="en-US" altLang="en-GB" sz="28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" y="2562860"/>
            <a:ext cx="5962650" cy="3639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hape 1"/>
          <p:cNvSpPr/>
          <p:nvPr/>
        </p:nvSpPr>
        <p:spPr>
          <a:xfrm>
            <a:off x="1207770" y="2401570"/>
            <a:ext cx="11796395" cy="405066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228725" y="2187575"/>
            <a:ext cx="1176845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sz="1600"/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Unit Testing: </a:t>
            </a: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single components like the login page or cart</a:t>
            </a: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Integration Testing: </a:t>
            </a:r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using Postman and MySQL to check how frontend and backend work together,</a:t>
            </a: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System Testing: Simulated real user sessions (admin/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customer</a:t>
            </a: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Acceptance Testing: Reviewed by team before submission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Tools: Chrome, Postman, MySQL Workbench, localhost</a:t>
            </a:r>
            <a:endParaRPr lang="en-GB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02685" y="1100455"/>
            <a:ext cx="7924800" cy="1087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Testing Types &amp; Tools Used</a:t>
            </a:r>
            <a:endParaRPr lang="en-US" altLang="en-GB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91020" y="734854"/>
            <a:ext cx="9092803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Error Handling &amp; Validation Results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91020" y="1731407"/>
            <a:ext cx="93852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</a:t>
            </a:r>
            <a:r>
              <a:rPr lang="en-US" altLang="en-GB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system can handle different types of errors without crashing and give clear feedback to the user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y. All critical errors are managed with try/catch blocks and middleware.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491020" y="266342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863" y="2703850"/>
            <a:ext cx="323136" cy="4039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91226" y="2737485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API Failure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91226" y="3202623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en-GB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If an API request fails, like when a resource isn’t found, we show a friendly 404 message to the user.</a:t>
            </a:r>
            <a:endParaRPr lang="en-US" altLang="en-GB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491020" y="397895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63" y="4019371"/>
            <a:ext cx="323136" cy="4039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91226" y="405300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Form Errors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191226" y="4518779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en-GB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If a user submits a form with missing or wrong input, alerts appear to guide them to fix it</a:t>
            </a:r>
            <a:endParaRPr lang="en-US" altLang="en-GB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1491020" y="529447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63" y="5334893"/>
            <a:ext cx="323136" cy="4039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91226" y="536852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Authentication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191226" y="5834301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Unauthorized access attempts result in a 401 response, requiring proper tokens.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1491020" y="660999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3" y="6650415"/>
            <a:ext cx="323136" cy="40397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191226" y="6684050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Authorization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2191226" y="7149822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Users attempting administrative routes without permission are denied with a 403.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7396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Why Security Matters in Our System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Security is paramount to protect sensitive user data and maintain system integrity. It builds trust and prevents unauthorized access or data breaches. Our approach spans both database and system levels.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785354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33961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Integrity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357217" y="3886557"/>
            <a:ext cx="3277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Ensures reliability and user trust.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987052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47597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Access Control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433304" y="5250180"/>
            <a:ext cx="44010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Prevents unauthorized entry and data leaks.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350675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09272" y="61233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 Protection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509272" y="6613803"/>
            <a:ext cx="452997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Secures user data and financial transactions.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350"/>
            <a:ext cx="687216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Database-Level Security Measures</a:t>
            </a:r>
            <a:endParaRPr lang="en-US" sz="4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67126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We implement stringent measures to secure our database, from access control to data encryption and backup strategies.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0636"/>
            <a:ext cx="850583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9523" y="240065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RBAC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99523" y="2768441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Role-based access control for student, staff, and admin roles.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51359"/>
            <a:ext cx="850583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9523" y="3421380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Password Hashing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99523" y="3789164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All passwords encrypted with bcrypt for strong security.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72082"/>
            <a:ext cx="850583" cy="10207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9523" y="4442103"/>
            <a:ext cx="2423993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SQL Injection Protection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99523" y="4809887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Parameterized queries prevent malicious SQL injection attacks.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2804"/>
            <a:ext cx="850583" cy="10207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9523" y="5462826"/>
            <a:ext cx="2603540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Sensitive Data Encryption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99523" y="5830610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Payment and other sensitive information are securely encrypted.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13527"/>
            <a:ext cx="850583" cy="10207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9523" y="648354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Daily Backups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99523" y="6851333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Automated daily backups ensure data recovery in case of failure.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4925" y="1197412"/>
            <a:ext cx="973716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API Security &amp; Session Management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API security is built on robust authentication and session management, safeguarding against common web vulnerabilities.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020604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JWT Authentication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Only verified users can access APIs using JSON Web Tokens.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8" name="Text 6"/>
          <p:cNvSpPr/>
          <p:nvPr/>
        </p:nvSpPr>
        <p:spPr>
          <a:xfrm>
            <a:off x="5443776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HTTP-only Cookies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43776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Tokens are stored in HTTP-only cookies, hidden from JavaScript.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40133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1" name="Text 9"/>
          <p:cNvSpPr/>
          <p:nvPr/>
        </p:nvSpPr>
        <p:spPr>
          <a:xfrm>
            <a:off x="9866948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Auto Logout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66948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Sessions automatically expire after a period of user inactivity.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4" name="Text 12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CORS Policies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604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Strict CORS policies block unauthorized frontend access to APIs.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667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7" name="Text 15"/>
          <p:cNvSpPr/>
          <p:nvPr/>
        </p:nvSpPr>
        <p:spPr>
          <a:xfrm>
            <a:off x="7655481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Rate Limiting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55481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Implemented to prevent brute-force attacks and service spamming.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29"/>
            <a:ext cx="86746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Secure Cookies &amp; XSS Protection</a:t>
            </a:r>
            <a:endParaRPr lang="en-US" sz="5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1403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Cookie security flags and robust input validation are critical for preventing cross-site scripting (XSS) and cross-site request forgery (CSRF) attacks.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0143"/>
            <a:ext cx="6244709" cy="4272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0218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Cookie Flags Set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360295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httpOnly: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true - Prevents client-side script access.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0451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secure: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true - Ensures cookies are sent only over HTTPS.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4487347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sameSite: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'Strict' - Blocks cross-site request forgery (CSRF).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54399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XSS Protection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0211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Inputs are rigorously validated on both frontend and backend.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9521" y="68262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Sanitization prevents malicious script injection.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55725" y="932815"/>
            <a:ext cx="1097089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Topic: Cuisine Management System for HU-    </a:t>
            </a:r>
            <a:r>
              <a:rPr lang="en-US" sz="4400" u="sng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IoT</a:t>
            </a:r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Campus</a:t>
            </a:r>
            <a:endParaRPr lang="en-US" altLang="en-US" sz="4400" u="sng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05965" y="2961005"/>
            <a:ext cx="10306685" cy="3845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Advisor: Ms.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Turufat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Tesfaye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Group Members :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Betelhem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W/Michael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Ebise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Gutema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Fadima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Mohammed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Hawi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Belete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Sinen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Abebe</a:t>
            </a:r>
            <a:endParaRPr lang="en-US" altLang="en-US" sz="2400" dirty="0" err="1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82980" y="8070850"/>
            <a:ext cx="4963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1593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Middleware &amp; General Safety Features</a:t>
            </a:r>
            <a:endParaRPr lang="en-US" sz="5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system employs comprehensive middleware and general safety features to ensure robust security across all interactions. These layers are critical for preventing unauthorized access and data exposure.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Middleware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Checks authentication and roles on every route request.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6700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Generic Errors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3751659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Error messages are generic to avoid leaking sensitive system information.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Input Validation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7790" y="6022777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Validation is enforced on both frontend and backend for data integrity.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HTTPS/TLS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3790" y="6022777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HTTPS deployment with TLS encryption is planned for secure communication.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7086719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Ready for Production Hosting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3544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The application is prepared for seamless transition to production, with distinct strategies for frontend, backend, and database deployment.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239804"/>
            <a:ext cx="1630323" cy="1183719"/>
          </a:xfrm>
          <a:prstGeom prst="roundRect">
            <a:avLst>
              <a:gd name="adj" fmla="val 2587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465421" y="265223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1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628186" y="244387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Frontend Build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628186" y="2885123"/>
            <a:ext cx="915757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Utilize </a:t>
            </a:r>
            <a:r>
              <a:rPr lang="en-US" sz="2000" dirty="0">
                <a:solidFill>
                  <a:srgbClr val="15213F"/>
                </a:solidFill>
                <a:highlight>
                  <a:srgbClr val="D7DFF4"/>
                </a:highlight>
                <a:latin typeface="Times New Roman" panose="02020603050405020304" charset="0"/>
                <a:ea typeface="Consolas" panose="020B0609020204030204" pitchFamily="34" charset="-122"/>
                <a:cs typeface="Times New Roman" panose="02020603050405020304" charset="0"/>
              </a:rPr>
              <a:t>npm run build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for optimized production assets. Host on Apache or Nginx for efficient delivery.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526149" y="3413998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9" name="Shape 7"/>
          <p:cNvSpPr/>
          <p:nvPr/>
        </p:nvSpPr>
        <p:spPr>
          <a:xfrm>
            <a:off x="793790" y="3525560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523" y="3934182"/>
            <a:ext cx="287060" cy="3587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258508" y="372963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Backend Deployment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8508" y="4170878"/>
            <a:ext cx="6828949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Deploy the Node.js Express application to a compatible server environment.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156472" y="4692134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4" name="Shape 11"/>
          <p:cNvSpPr/>
          <p:nvPr/>
        </p:nvSpPr>
        <p:spPr>
          <a:xfrm>
            <a:off x="793790" y="4803696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5212318"/>
            <a:ext cx="287060" cy="35873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888831" y="50077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 Migration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888831" y="5449014"/>
            <a:ext cx="771953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Move the MySQL database to a secure cloud or institutional server for robust hosting.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786795" y="5970270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9" name="Shape 15"/>
          <p:cNvSpPr/>
          <p:nvPr/>
        </p:nvSpPr>
        <p:spPr>
          <a:xfrm>
            <a:off x="793790" y="6081832"/>
            <a:ext cx="6521410" cy="1510427"/>
          </a:xfrm>
          <a:prstGeom prst="roundRect">
            <a:avLst>
              <a:gd name="adj" fmla="val 2027"/>
            </a:avLst>
          </a:prstGeom>
          <a:solidFill>
            <a:srgbClr val="E9ECF2"/>
          </a:solidFill>
        </p:spPr>
      </p:sp>
      <p:sp>
        <p:nvSpPr>
          <p:cNvPr id="20" name="Text 16"/>
          <p:cNvSpPr/>
          <p:nvPr/>
        </p:nvSpPr>
        <p:spPr>
          <a:xfrm>
            <a:off x="3910965" y="6657618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4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7519273" y="628590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Secure Configuration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519273" y="6727150"/>
            <a:ext cx="6113264" cy="661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Use </a:t>
            </a:r>
            <a:r>
              <a:rPr lang="en-US" sz="2000" dirty="0">
                <a:solidFill>
                  <a:srgbClr val="15213F"/>
                </a:solidFill>
                <a:highlight>
                  <a:srgbClr val="D7DFF4"/>
                </a:highlight>
                <a:latin typeface="Times New Roman" panose="02020603050405020304" charset="0"/>
                <a:ea typeface="Consolas" panose="020B0609020204030204" pitchFamily="34" charset="-122"/>
                <a:cs typeface="Times New Roman" panose="02020603050405020304" charset="0"/>
              </a:rPr>
              <a:t>.env.production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for environment-specific configurations and ensure middleware, bcrypt, and CORS remain active.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241" y="619839"/>
            <a:ext cx="7486650" cy="667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Modification Strategy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1608058"/>
            <a:ext cx="1068467" cy="1282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6224" y="1821656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Mobile App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76224" y="2283738"/>
            <a:ext cx="6180534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Android/iOS app for better accessibility. Reach users on the go.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2890242"/>
            <a:ext cx="1068467" cy="1573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6224" y="3103840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Loyalty Program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76224" y="3565922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Reward system to engage frequent users. Boost customer retention.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4463415"/>
            <a:ext cx="1068467" cy="1573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6224" y="4677013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Live Tracking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76224" y="5139095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Real-time order tracking with wait times. Enhance user transparency.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6036588"/>
            <a:ext cx="1068467" cy="1573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6224" y="6250186"/>
            <a:ext cx="3059668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Food Recommendations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76224" y="6712268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Automated suggestions based on order history. Personalize user experience.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173"/>
            <a:ext cx="7755850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Backup and Recovery Strategy</a:t>
            </a:r>
            <a:endParaRPr lang="en-US" sz="4000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1167765" y="1957070"/>
            <a:ext cx="4913630" cy="542290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MySQL Database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Daily backups using mysqldump. Ensures data integrity.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Dual Storage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Backups stored online (cloud) and offline (external storage). Redundancy is key.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System Restore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In case of failure, use mysql &lt; backup.sql. Quick recovery.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One-Click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Admins can initiate backups from dashboard. User-friendly.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8010525" y="257873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>
              <a:spcAft>
                <a:spcPct val="60000"/>
              </a:spcAft>
            </a:pPr>
            <a:r>
              <a:rPr sz="2000" b="1">
                <a:sym typeface="+mn-ea"/>
              </a:rPr>
              <a:t>Project Code Backup</a:t>
            </a:r>
            <a:endParaRPr sz="2000" b="1"/>
          </a:p>
          <a:p>
            <a:pPr>
              <a:buFont typeface="Arial" panose="020B0604020202020204"/>
              <a:buChar char="•"/>
            </a:pPr>
            <a:r>
              <a:rPr sz="2000">
                <a:sym typeface="+mn-ea"/>
              </a:rPr>
              <a:t>Two backup methods were used:</a:t>
            </a:r>
            <a:endParaRPr sz="2000"/>
          </a:p>
          <a:p>
            <a:pPr>
              <a:buFont typeface="Arial" panose="020B0604020202020204"/>
              <a:buChar char="•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GitHub: Best for version control and easy recovery using git clone.</a:t>
            </a:r>
            <a:endParaRPr sz="2000"/>
          </a:p>
          <a:p>
            <a:pPr lvl="1">
              <a:buFont typeface="Arial" panose="020B0604020202020204"/>
              <a:buChar char="◦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Manual: The entire project folder zipped and saved on cloud/USB.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315"/>
            <a:ext cx="795980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Server Crash &amp; Disaster Recovery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54518"/>
            <a:ext cx="1630323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421" y="2263140"/>
            <a:ext cx="287060" cy="358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8186" y="2058591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Reinstall Core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28186" y="2499836"/>
            <a:ext cx="4908352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Reinstall Node.js and MySQL. Foundation for recovery.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526149" y="3021092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8" name="Shape 5"/>
          <p:cNvSpPr/>
          <p:nvPr/>
        </p:nvSpPr>
        <p:spPr>
          <a:xfrm>
            <a:off x="793790" y="3132653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2280523" y="354127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2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58508" y="333672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Code Recovery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58508" y="3777972"/>
            <a:ext cx="538662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Recover code using GitHub (git clone). Restore project files.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156472" y="4299228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3" name="Shape 10"/>
          <p:cNvSpPr/>
          <p:nvPr/>
        </p:nvSpPr>
        <p:spPr>
          <a:xfrm>
            <a:off x="793790" y="4410789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4819412"/>
            <a:ext cx="287060" cy="35873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888831" y="461486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 Restore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888831" y="5056108"/>
            <a:ext cx="519957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Restore database from backup.sql. Critical data retrieved.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786795" y="5577364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8" name="Shape 14"/>
          <p:cNvSpPr/>
          <p:nvPr/>
        </p:nvSpPr>
        <p:spPr>
          <a:xfrm>
            <a:off x="793790" y="5688925"/>
            <a:ext cx="6521410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65" y="6097548"/>
            <a:ext cx="287060" cy="35873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519273" y="5892998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Restart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7519273" y="6334244"/>
            <a:ext cx="599277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Start system with npm install and npm start. Bring services online.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793790" y="7094577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9610" y="803593"/>
            <a:ext cx="510361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Conclusion</a:t>
            </a:r>
            <a:endParaRPr lang="en-US" sz="44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603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60414"/>
            <a:ext cx="2348627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Full-Stack Web App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120509"/>
            <a:ext cx="2348627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System successfully built as a full-stack web application.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8" y="164603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7568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User Benefits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397568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Students easily view menus, order food, and give feedback.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64" y="164603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1464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Admin Tools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01464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Lounge staff and admins manage menus, payments, track orders.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90" y="198286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66290" y="2697242"/>
            <a:ext cx="2348627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Tech Stack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366290" y="3138488"/>
            <a:ext cx="2348627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ReactJS + Redux, Node.js + Express, MySQL.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999780" y="5809615"/>
            <a:ext cx="7556421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Improved convenience, speed, and transparency for everyone. We delivered a powerful solution.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999740" y="4946650"/>
            <a:ext cx="731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Solved major manual issues like long queues, menu confusion, and no order tracking. </a:t>
            </a:r>
            <a:endParaRPr lang="en-US" alt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005078" y="3008412"/>
            <a:ext cx="8753856" cy="1214065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2213610" y="2401570"/>
            <a:ext cx="9914890" cy="426402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2213610" y="1557655"/>
            <a:ext cx="10203180" cy="5604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Developed to modernize campus food services.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Enables students to view menus, place orders, and give feedback.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Helps staff manage meals, stock, and daily operations.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Replaces slow, manual processes with a fast and user-friendly digital platform.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/>
              <a:buNone/>
            </a:pP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370" y="1163677"/>
            <a:ext cx="985242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     Technologies 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&amp; System Architecture</a:t>
            </a:r>
            <a:endParaRPr lang="en-US" sz="40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9675" y="292322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Technologies Used</a:t>
            </a:r>
            <a:endParaRPr lang="en-US" sz="28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Frontend: ReactJS + Bootstrap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State Management: Redux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Backend: Node.js + Express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Database: MySQL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API Communication: Axios (RESTful)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7330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Security: JWT, bcrypt, .env configs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2923223"/>
            <a:ext cx="409979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System Architecture Overview</a:t>
            </a:r>
            <a:endParaRPr lang="en-US" sz="28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Client Side: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React UI for user interaction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Server Side: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Express API for logic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MySQL stores all data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Communication: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Axios via RESTful APIs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Security: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Role-based access with middleware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762635"/>
            <a:ext cx="6370955" cy="74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  <a:sym typeface="+mn-ea"/>
              </a:rPr>
              <a:t> User Roles and Key Features</a:t>
            </a:r>
            <a:endParaRPr lang="en-US" sz="4400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468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Customer Dashboard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850"/>
              </a:lnSpc>
              <a:buSzPct val="100000"/>
              <a:buNone/>
            </a:pP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39631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lounge menus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4768215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Add to cart, place orders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80190" y="55733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order history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80190" y="60155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Submit feedback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4689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93493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Lounge Staff Dashboard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893493" y="35209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menu items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893493" y="4326017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Process incoming orders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893493" y="51311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prepaid users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893493" y="59362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Access sales reports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8893493" y="6741319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Respond to feedback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46898"/>
            <a:ext cx="566976" cy="5669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506795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Admin Dashboard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1506795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lounges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1506795" y="39631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all users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1506795" y="44053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overall system reports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11506795" y="52104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Monitor lounges, analytics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1506795" y="60155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Access full feedback history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632585" y="7604125"/>
            <a:ext cx="11653520" cy="456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  <a:sym typeface="+mn-ea"/>
              </a:rPr>
              <a:t>          Each role features distinct permissions and a customized dashboard for secure, tailored access.</a:t>
            </a:r>
            <a:endParaRPr lang="en-US" alt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63455" y="275828"/>
            <a:ext cx="6092547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Implementation Methods</a:t>
            </a:r>
            <a:endParaRPr lang="en-US" sz="40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28180"/>
            <a:ext cx="1020723" cy="1972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1832253"/>
            <a:ext cx="264009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Development Process</a:t>
            </a:r>
            <a:endParaRPr lang="en-US" sz="2800" b="1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20622" y="227349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Incremental coding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120622" y="2671643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Test-Driven Development (TDD)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20622" y="306978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Pair programming &amp; code reviews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80" y="3600569"/>
            <a:ext cx="1020723" cy="19723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71032" y="383393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System Integration</a:t>
            </a:r>
            <a:endParaRPr lang="en-US" sz="2800" b="1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671032" y="4275177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React &amp; Node.js via REST APIs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671032" y="4673322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MySQL with role-based access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2041525" y="1718945"/>
            <a:ext cx="4855845" cy="5559425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Components Work Together:</a:t>
            </a: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 logs in and interacts via React UI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is sent to the backend using Axios (API)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Express server handles logic and routes requests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Server fetches or stores data in MySQL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Responses are sent back to frontend and displayed to the user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51300" y="37719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  <a:sym typeface="+mn-ea"/>
              </a:rPr>
              <a:t>System Integration &amp; Flow</a:t>
            </a:r>
            <a:endParaRPr lang="en-US" altLang="en-US" sz="36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Shape 1"/>
          <p:cNvSpPr/>
          <p:nvPr/>
        </p:nvSpPr>
        <p:spPr>
          <a:xfrm>
            <a:off x="8010525" y="222186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️</a:t>
            </a:r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Security &amp; Access: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JWT tokens stored in cookies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Middleware checks roles before allowing access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All data flow is controlled and validated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440"/>
            <a:ext cx="7556421" cy="1275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Clean &amp; Consistent Code Practices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43589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5" name="Text 2"/>
          <p:cNvSpPr/>
          <p:nvPr/>
        </p:nvSpPr>
        <p:spPr>
          <a:xfrm>
            <a:off x="997863" y="245149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Naming Conventions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2892743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Consistent naming for frontend, backend, and database elements.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423761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8" name="Text 5"/>
          <p:cNvSpPr/>
          <p:nvPr/>
        </p:nvSpPr>
        <p:spPr>
          <a:xfrm>
            <a:off x="997863" y="38316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Folder/File Structure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7863" y="4272915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Lowercase-with-hyphens (e.g., lounge-staff).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06169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1" name="Text 8"/>
          <p:cNvSpPr/>
          <p:nvPr/>
        </p:nvSpPr>
        <p:spPr>
          <a:xfrm>
            <a:off x="997863" y="521184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React Components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7863" y="5653088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PascalCase (e.g.,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OrderPage.jsx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387941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4" name="Text 11"/>
          <p:cNvSpPr/>
          <p:nvPr/>
        </p:nvSpPr>
        <p:spPr>
          <a:xfrm>
            <a:off x="997863" y="6592014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Variables/Functions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7863" y="7033260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camelCase (e.g.,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handleLogin()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28850" y="935355"/>
            <a:ext cx="1180211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       API Design, Error Handling &amp; Security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40" y="25796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76740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RESTful API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076740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Standard structure: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POST /api/menus/</a:t>
            </a:r>
            <a:endParaRPr lang="en-US" b="1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GET /api/orders/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43" y="25796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0043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Security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690043" y="3863816"/>
            <a:ext cx="23298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Routes secured with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authenticateToken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and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authorizeRoles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45" y="25796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03345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Error Handling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303345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try/catch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blocks in backend.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50" y="269724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84950" y="3491032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Password Security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84950" y="4114800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Hashed with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bcrypt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37_9*a*1"/>
  <p:tag name="KSO_WM_TEMPLATE_CATEGORY" val="custom"/>
  <p:tag name="KSO_WM_TEMPLATE_INDEX" val="20233437"/>
  <p:tag name="KSO_WM_UNIT_LAYERLEVEL" val="1"/>
  <p:tag name="KSO_WM_TAG_VERSION" val="3.0"/>
  <p:tag name="KSO_WM_BEAUTIFY_FLAG" val="#wm#"/>
  <p:tag name="KSO_WM_UNIT_CONTENT_GROUP_TYPE" val="contentchip"/>
  <p:tag name="KSO_WM_UNIT_PRESET_TEXT" val="THANK YOU"/>
</p:tagLst>
</file>

<file path=ppt/tags/tag17.xml><?xml version="1.0" encoding="utf-8"?>
<p:tagLst xmlns:p="http://schemas.openxmlformats.org/presentationml/2006/main">
  <p:tag name="KSO_WM_SLIDE_ID" val="custom2023343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37"/>
  <p:tag name="KSO_WM_SLIDE_LAYOUT" val="a_f"/>
  <p:tag name="KSO_WM_SLIDE_LAYOUT_CNT" val="1_1"/>
  <p:tag name="KSO_WM_SLIDE_TYPE" val="endPage"/>
  <p:tag name="KSO_WM_SLIDE_SUBTYPE" val="pureTxt"/>
  <p:tag name="KSO_WM_SLIDE_CONTENT_AREA" val="{&quot;left&quot;:&quot;47.50008&quot;,&quot;top&quot;:&quot;152.4&quot;,&quot;width&quot;:&quot;612.5&quot;,&quot;height&quot;:&quot;244.5&quot;}"/>
  <p:tag name="KSO_WM_SPECIAL_SOURCE" val="bdnull"/>
</p:tagLst>
</file>

<file path=ppt/tags/tag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7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7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8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9617</Words>
  <Application>WPS Presentation</Application>
  <PresentationFormat>On-screen Show (16:9)</PresentationFormat>
  <Paragraphs>516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67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Inter Bold</vt:lpstr>
      <vt:lpstr>Inter Bold</vt:lpstr>
      <vt:lpstr>Inter Bold</vt:lpstr>
      <vt:lpstr>Calibri</vt:lpstr>
      <vt:lpstr>Microsoft YaHei</vt:lpstr>
      <vt:lpstr>Arial Unicode MS</vt:lpstr>
      <vt:lpstr>MingLiU-ExtB</vt:lpstr>
      <vt:lpstr>Times New Roman</vt:lpstr>
      <vt:lpstr>Calibri Light</vt:lpstr>
      <vt:lpstr>Arial</vt:lpstr>
      <vt:lpstr>Calibri</vt:lpstr>
      <vt:lpstr>等线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Consolas</vt:lpstr>
      <vt:lpstr>Consolas</vt:lpstr>
      <vt:lpstr>Consolas</vt:lpstr>
      <vt:lpstr>Candara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Hiwot Nesh</cp:lastModifiedBy>
  <cp:revision>6</cp:revision>
  <dcterms:created xsi:type="dcterms:W3CDTF">2025-06-02T21:40:00Z</dcterms:created>
  <dcterms:modified xsi:type="dcterms:W3CDTF">2025-06-03T05:58:37Z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0985519865F64C5AB59E6AA279E2148F_13</vt:lpwstr>
  </property>
  <property fmtid="{D5CDD505-2E9C-101B-9397-08002B2CF9AE}" pid="3" name="KSOProductBuildVer">
    <vt:lpwstr>2057-12.2.0.21183</vt:lpwstr>
  </property>
</Properties>
</file>